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538" r:id="rId2"/>
    <p:sldId id="377" r:id="rId3"/>
    <p:sldId id="539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Shannon%20Boase\Dropbox\Earthcycle\Anthesis\carbon%20footprint%20by%20inpu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Total Energy Usage</a:t>
            </a:r>
            <a:r>
              <a:rPr lang="en-US" sz="1800" b="1" baseline="0" dirty="0"/>
              <a:t> </a:t>
            </a:r>
            <a:r>
              <a:rPr lang="en-US" sz="1800" b="1" dirty="0"/>
              <a:t>(MWH)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63521454992793"/>
          <c:y val="0.13560973756009398"/>
          <c:w val="0.58729548068275506"/>
          <c:h val="0.74053488695469927"/>
        </c:manualLayout>
      </c:layout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  <c:pt idx="0">
                  <c:v>Energy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EF-4DCB-8BD1-47933D4BCB1B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EF-4DCB-8BD1-47933D4BCB1B}"/>
              </c:ext>
            </c:extLst>
          </c:dPt>
          <c:dLbls>
            <c:dLbl>
              <c:idx val="0"/>
              <c:layout>
                <c:manualLayout>
                  <c:x val="-0.2011478551536742"/>
                  <c:y val="-0.1267672833290055"/>
                </c:manualLayout>
              </c:layout>
              <c:tx>
                <c:rich>
                  <a:bodyPr/>
                  <a:lstStyle/>
                  <a:p>
                    <a:fld id="{92E9E99C-034B-4680-8EBF-9D9B814B9CCF}" type="PERCENTAGE">
                      <a:rPr lang="en-US" sz="2800" b="1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CEF-4DCB-8BD1-47933D4BCB1B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A378CC8-1D0D-4A12-9C5F-095B0D2928C7}" type="PERCENTAGE">
                      <a:rPr lang="en-US" sz="2800" b="1"/>
                      <a:pPr>
                        <a:defRPr sz="1600"/>
                      </a:pPr>
                      <a:t>[PERCENTAGE]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96836927445834"/>
                      <c:h val="0.108921337023596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EF-4DCB-8BD1-47933D4BCB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Sheet1!$A$4:$A$5</c:f>
              <c:strCache>
                <c:ptCount val="2"/>
                <c:pt idx="0">
                  <c:v>Grid</c:v>
                </c:pt>
                <c:pt idx="1">
                  <c:v>Hydro</c:v>
                </c:pt>
              </c:strCache>
            </c:strRef>
          </c:cat>
          <c:val>
            <c:numRef>
              <c:f>Sheet1!$B$4:$B$5</c:f>
              <c:numCache>
                <c:formatCode>0</c:formatCode>
                <c:ptCount val="2"/>
                <c:pt idx="0">
                  <c:v>7061</c:v>
                </c:pt>
                <c:pt idx="1">
                  <c:v>3531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EF-4DCB-8BD1-47933D4BCB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Total Provincial Grid by Source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Sheet1!$B$9</c:f>
              <c:strCache>
                <c:ptCount val="1"/>
                <c:pt idx="0">
                  <c:v>Grid by Source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13-4E8F-92F4-7DC455B991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713-4E8F-92F4-7DC455B99198}"/>
              </c:ext>
            </c:extLst>
          </c:dPt>
          <c:dLbls>
            <c:dLbl>
              <c:idx val="0"/>
              <c:layout>
                <c:manualLayout>
                  <c:x val="-0.19052324868892015"/>
                  <c:y val="4.22213840812020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3-4E8F-92F4-7DC455B99198}"/>
                </c:ext>
              </c:extLst>
            </c:dLbl>
            <c:dLbl>
              <c:idx val="1"/>
              <c:layout>
                <c:manualLayout>
                  <c:x val="0.18344848861336135"/>
                  <c:y val="-8.135182122669432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3-4E8F-92F4-7DC455B991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Sheet1!$A$10:$A$11</c:f>
              <c:strCache>
                <c:ptCount val="2"/>
                <c:pt idx="0">
                  <c:v>Wind</c:v>
                </c:pt>
                <c:pt idx="1">
                  <c:v>Oil/Natural Gas</c:v>
                </c:pt>
              </c:strCache>
            </c:strRef>
          </c:cat>
          <c:val>
            <c:numRef>
              <c:f>Sheet1!$B$10:$B$11</c:f>
              <c:numCache>
                <c:formatCode>General</c:formatCode>
                <c:ptCount val="2"/>
                <c:pt idx="0">
                  <c:v>2824</c:v>
                </c:pt>
                <c:pt idx="1">
                  <c:v>4237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13-4E8F-92F4-7DC455B99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Sheet1!$C$9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6-9713-4E8F-92F4-7DC455B99198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8-9713-4E8F-92F4-7DC455B99198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Sheet1!$A$10:$A$11</c15:sqref>
                        </c15:formulaRef>
                      </c:ext>
                    </c:extLst>
                    <c:strCache>
                      <c:ptCount val="2"/>
                      <c:pt idx="0">
                        <c:v>Wind</c:v>
                      </c:pt>
                      <c:pt idx="1">
                        <c:v>Oil/Natural Gas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Sheet1!$C$10:$C$11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9713-4E8F-92F4-7DC455B99198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Total Energy Usage</a:t>
            </a:r>
            <a:r>
              <a:rPr lang="en-US" sz="1800" b="1" baseline="0" dirty="0"/>
              <a:t> </a:t>
            </a:r>
            <a:r>
              <a:rPr lang="en-US" sz="1800" b="1" dirty="0"/>
              <a:t>(MWH)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63521454992793"/>
          <c:y val="0.13560973756009398"/>
          <c:w val="0.58729548068275506"/>
          <c:h val="0.74053488695469927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Sheet1!$A$3:$A$9</cx:f>
        <cx:lvl ptCount="7">
          <cx:pt idx="0">Raw Materials</cx:pt>
          <cx:pt idx="1">Packaging</cx:pt>
          <cx:pt idx="2">Inbound transport</cx:pt>
          <cx:pt idx="3">Manufacture</cx:pt>
          <cx:pt idx="4">Distribution</cx:pt>
          <cx:pt idx="5">End of life</cx:pt>
          <cx:pt idx="6">Biogenic carbon uptake</cx:pt>
        </cx:lvl>
      </cx:strDim>
      <cx:numDim type="size">
        <cx:f>Sheet1!$B$3:$B$9</cx:f>
        <cx:lvl ptCount="7" formatCode="General">
          <cx:pt idx="0">11.49</cx:pt>
          <cx:pt idx="1">3.7400000000000002</cx:pt>
          <cx:pt idx="2">1.3300000000000001</cx:pt>
          <cx:pt idx="3">7.1600000000000001</cx:pt>
          <cx:pt idx="4">1.22</cx:pt>
          <cx:pt idx="5">1.26</cx:pt>
          <cx:pt idx="6">-2.23</cx:pt>
        </cx:lvl>
      </cx:numDim>
    </cx:data>
  </cx:chartData>
  <cx:chart>
    <cx:title pos="t" align="ctr" overlay="0">
      <cx:tx>
        <cx:txData>
          <cx:v>Carbon Footprint (CO2e) by Input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1800" b="1"/>
          </a:pPr>
          <a:r>
            <a:rPr lang="en-US" sz="1800" b="1" i="0" u="none" strike="noStrike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Carbon Footprint (CO2e) by Input</a:t>
          </a:r>
        </a:p>
      </cx:txPr>
    </cx:title>
    <cx:plotArea>
      <cx:plotAreaRegion>
        <cx:series layoutId="treemap" uniqueId="{009871DD-9D65-464A-8796-D2A4A4E9BCAE}">
          <cx:dataLabels pos="inEnd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/>
                </a:pPr>
                <a:endParaRPr lang="en-US" sz="1600" b="0" i="0" u="none" strike="noStrike" baseline="0">
                  <a:solidFill>
                    <a:prstClr val="white"/>
                  </a:solidFill>
                  <a:latin typeface="Calibri" panose="020F0502020204030204"/>
                </a:endParaRPr>
              </a:p>
            </cx:txPr>
            <cx:visibility seriesName="0" categoryName="1" value="0"/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200" b="1"/>
                  </a:pPr>
                  <a:r>
                    <a:rPr lang="en-US" sz="1200" b="1" i="0" u="none" strike="noStrike" baseline="0">
                      <a:solidFill>
                        <a:sysClr val="window" lastClr="FFFFFF"/>
                      </a:solidFill>
                      <a:latin typeface="Calibri" panose="020F0502020204030204"/>
                    </a:rPr>
                    <a:t>Distribution</a:t>
                  </a:r>
                </a:p>
              </cx:txPr>
              <cx:visibility seriesName="0" categoryName="1" value="0"/>
            </cx:dataLabel>
          </cx:dataLabels>
          <cx:dataId val="0"/>
          <cx:layoutPr>
            <cx:parentLabelLayout val="overlapping"/>
          </cx:layoutPr>
        </cx:series>
      </cx:plotAreaRegion>
    </cx:plotArea>
    <cx:legend pos="b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1800"/>
          </a:pPr>
          <a:endParaRPr lang="en-US" sz="1800" b="0" i="0" u="none" strike="noStrike" baseline="0">
            <a:solidFill>
              <a:prstClr val="black">
                <a:lumMod val="65000"/>
                <a:lumOff val="35000"/>
              </a:prstClr>
            </a:solidFill>
            <a:latin typeface="Calibri" panose="020F0502020204030204"/>
          </a:endParaRPr>
        </a:p>
      </cx:txPr>
    </cx:legend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9E9FB5-8F8C-4955-A0EA-9F7EF3CB712E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288A0E-62B0-4496-B6CD-C1D165FB2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6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15DF2-F3B8-4EE8-8133-FB412AE2D7D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1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024F8-C96F-45DD-B1FD-F186FB5EE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36521-906F-4CF6-AD29-D91F1FD95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2ADED-6C76-426B-9903-8D8D0AED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5ACD-BEAF-4D4C-99F6-D158543F415D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AF6AC-4E69-4910-A394-32D4F053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754E6-38F6-4546-926F-93EF18EA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0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1B123-8F4A-4CB2-A40A-4F42551F3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A6387-35CC-4D94-8AB8-30CA4D191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AC601-FA20-4CAE-A4BA-658E8EC5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667E-19FB-4FDF-819F-3FA452B6BA9A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0541E-665F-4E5C-975A-77065C2B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456F5-996E-40FF-8927-79E4BD62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8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CF0B2D-917F-4638-A829-02FEC1214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A1931-06B1-4370-B9DF-9EE2A5B1A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A2CF0-E6D6-42C4-A0E5-E22F2EF86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843E-EB51-4CD4-9310-E068A4AEEB88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8FEB2-C7F6-4A68-825D-DE77D9D2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7ED34-60C4-4599-81EB-EAB8668E3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6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CBA1D-6DB3-4452-A82A-E662B717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790DA-919E-4E62-B7F3-4A6FB6242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ED1BE-953D-497A-8FA3-20D9B8D2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A0F0-0AED-4922-A537-1AB9CA52376F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B49CE-5C24-4338-9096-EC34BA65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0A97B-113C-4A5A-965A-9556ECEE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1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6CBC-B3C9-4211-A71F-310EF0F1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533-0DE8-4151-9D7A-484D2DA83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3C7B7-9889-4F79-AFB6-B135FC5C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38F3-53C7-4CCD-9726-1D73588E6492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4A9AF-D98D-4EEA-8F0E-1ECDA46FD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ED70A-506D-450A-8B0D-E4056B3D3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2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A98C7-1272-48D5-AB20-7A3FC6EDE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8216E-AB9F-4009-ABF0-D2D592D8B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D72C6-A6C4-4FF5-BE91-DD6288043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84870-4414-4573-A956-37BCEA565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AB40D-CF3D-4DEA-AA5F-1BE1CA5459C6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259E0-6A28-4052-BED6-1785626BE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61A07-27B5-4DCA-A8CA-8DABA7AE4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7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F680B-C07D-4830-8B77-72DAE21F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35008-72D4-4E48-B30F-DC67DFDDD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C232F5-4579-4386-8CE7-2BE48D862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720E86-89C5-4249-9816-A5143A74C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CFD64E-EBBA-4366-B580-4CAB0D633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D29212-4201-443E-A868-9B73CB5F6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9D33-43A5-4A1E-AA15-2F011732AE72}" type="datetime1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73E24E-58E2-4916-B19D-C2BF90435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72E759-21BD-4E8C-B9C4-C597A2DC1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4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7358C-5508-469D-941D-5230A3E52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00D6A-50B1-42ED-B543-3D8229F68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1815-35EF-45D8-82A3-B1F01279F24E}" type="datetime1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7649C-3C35-4BF5-92F7-01D22E78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710B67-FEFC-42FE-A580-09F73E1C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0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9EEA8-FF5D-4CD3-8BCE-504A6810F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3797-6601-4B8D-AE92-936492621279}" type="datetime1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2BFF2F-09E9-40AB-A755-E7317D20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1646F-061A-4BCD-BF2B-1B305D13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4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8E98D-B541-48CC-A0C0-0F20E8994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C476E-CEC1-44D5-B17B-23E6B5114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58F2D-6899-4278-9D96-139DBBD48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6DBCA-9F41-41AB-8B2A-E6D93CD4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C813-FAE9-4841-82F5-CC542ABBC2A1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9B42B-4C25-4203-8258-BEFB2B068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F6B10-35F5-4275-9538-C81896E2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0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50AC6-048D-4732-B011-F64F8AFED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29821B-4940-46A7-A9E8-014551EB5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87AF0-98EF-4839-907C-0DD35528C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73B95-13F6-40D6-9B51-239D4A86C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BFC-5308-4CF6-80E9-002E7545DD7F}" type="datetime1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9F66F-0692-4F05-9042-1EA42CF18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8C86C-4A1A-4849-9BCC-FD215F20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DE67A-2CF4-4B38-ADA6-0647E630C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FCEE8-3D72-415F-9B4C-C3C30D609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E7FF0-814C-4680-B3A4-08FC72A9C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4BA5B-A717-4BD3-B723-8AA4E9BFC8B8}" type="datetime1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75A0B-45D2-4ACA-877A-2B01F1C66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Private and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40B1E-6DC8-4F0D-9F25-25832B1C9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D3A68-BD1B-4A5B-93AE-247000C8D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1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3290" y="2130426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DC9D630E-F8E3-41DB-998A-CB1630053A90" descr="87E35CDA-BF92-49CE-B27E-1AEB930A544E@tel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08390"/>
            <a:ext cx="12192000" cy="707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C:\Users\MariaT\Desktop\CKF-In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2824" y="1426660"/>
            <a:ext cx="1251284" cy="125128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781300" y="3279779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entury Gothic" panose="020B0502020202020204" pitchFamily="34" charset="0"/>
                <a:ea typeface="Cambria" panose="02040503050406030204" pitchFamily="18" charset="0"/>
              </a:rPr>
              <a:t>Earthcycle Packaging</a:t>
            </a:r>
          </a:p>
          <a:p>
            <a:pPr algn="ctr"/>
            <a:r>
              <a:rPr lang="en-US" sz="3200" dirty="0">
                <a:latin typeface="Century Gothic" panose="020B0502020202020204" pitchFamily="34" charset="0"/>
                <a:ea typeface="Cambria" panose="02040503050406030204" pitchFamily="18" charset="0"/>
              </a:rPr>
              <a:t>Energy Review for PAC Global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4041" y="4896742"/>
            <a:ext cx="9652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CA" sz="1400" b="1" dirty="0">
                <a:latin typeface="Century Gothic" panose="020B0502020202020204" pitchFamily="34" charset="0"/>
                <a:ea typeface="Cambria" panose="02040503050406030204" pitchFamily="18" charset="0"/>
                <a:cs typeface="Segoe UI Black" pitchFamily="34" charset="0"/>
              </a:rPr>
              <a:t>PRESENTED TO: </a:t>
            </a:r>
            <a:r>
              <a:rPr lang="en-US" sz="1400" b="1" dirty="0">
                <a:latin typeface="Century Gothic" panose="020B0502020202020204" pitchFamily="34" charset="0"/>
                <a:ea typeface="Cambria" panose="02040503050406030204" pitchFamily="18" charset="0"/>
                <a:cs typeface="Segoe UI Black" pitchFamily="34" charset="0"/>
              </a:rPr>
              <a:t>Andrew MacDonald </a:t>
            </a:r>
            <a:r>
              <a:rPr lang="en-US" sz="1400" dirty="0">
                <a:solidFill>
                  <a:srgbClr val="C9AD7E"/>
                </a:solidFill>
                <a:latin typeface="Century Gothic" panose="020B050202020202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●</a:t>
            </a:r>
            <a:r>
              <a:rPr lang="en-US" sz="1400" dirty="0">
                <a:latin typeface="Century Gothic" panose="020B050202020202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  </a:t>
            </a:r>
            <a:r>
              <a:rPr lang="en-CA" sz="1400" b="1" dirty="0">
                <a:latin typeface="Century Gothic" panose="020B0502020202020204" pitchFamily="34" charset="0"/>
                <a:ea typeface="Cambria" panose="02040503050406030204" pitchFamily="18" charset="0"/>
                <a:cs typeface="Segoe UI Black" pitchFamily="34" charset="0"/>
              </a:rPr>
              <a:t>PRESENTED BY: Shannon Boase</a:t>
            </a:r>
            <a:r>
              <a:rPr lang="en-US" sz="1400" dirty="0">
                <a:latin typeface="Century Gothic" panose="020B050202020202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  <a:r>
              <a:rPr lang="en-US" sz="1400" dirty="0">
                <a:solidFill>
                  <a:srgbClr val="C9AD7E"/>
                </a:solidFill>
                <a:latin typeface="Century Gothic" panose="020B050202020202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●</a:t>
            </a:r>
            <a:r>
              <a:rPr lang="en-US" sz="1400" dirty="0">
                <a:latin typeface="Century Gothic" panose="020B050202020202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  </a:t>
            </a:r>
            <a:r>
              <a:rPr lang="en-CA" sz="1400" b="1" dirty="0">
                <a:latin typeface="Century Gothic" panose="020B0502020202020204" pitchFamily="34" charset="0"/>
                <a:ea typeface="Cambria" panose="02040503050406030204" pitchFamily="18" charset="0"/>
                <a:cs typeface="Segoe UI Black" pitchFamily="34" charset="0"/>
              </a:rPr>
              <a:t>DATE PRESENTED: 09/15/2023</a:t>
            </a:r>
            <a:endParaRPr lang="en-US" sz="1400" dirty="0">
              <a:latin typeface="Century Gothic" panose="020B050202020202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89A6430-EA91-46E1-AE35-D65E0CC64A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51" y="1567146"/>
            <a:ext cx="898667" cy="112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2512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3E786-6735-4FEF-A0A4-E6BF32D7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822"/>
            <a:ext cx="3853070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dirty="0"/>
              <a:t>60% Renewable Energy now, 80% by 2025</a:t>
            </a: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8F4644-68E9-400B-9C23-6D8D476021F7}"/>
              </a:ext>
            </a:extLst>
          </p:cNvPr>
          <p:cNvSpPr txBox="1"/>
          <p:nvPr/>
        </p:nvSpPr>
        <p:spPr>
          <a:xfrm>
            <a:off x="535116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Approximately 59% of total energy usage is from renewable sources– wind and hydro-electric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33% of total energy is from a hydro dam owned by CKF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Of the 67% energy we source from the grid, 40% is from wind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CKF is investing in independent wind technology with the goal to be 40% hydro, 40% wind and 20% grid by 2025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40B0A84A-0676-40F5-8B49-08ED5013C04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5394932"/>
              </p:ext>
            </p:extLst>
          </p:nvPr>
        </p:nvGraphicFramePr>
        <p:xfrm>
          <a:off x="618424" y="2703443"/>
          <a:ext cx="4732740" cy="378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4">
            <a:extLst>
              <a:ext uri="{FF2B5EF4-FFF2-40B4-BE49-F238E27FC236}">
                <a16:creationId xmlns:a16="http://schemas.microsoft.com/office/drawing/2014/main" id="{E9616B49-132D-400F-A9FF-CE19414AD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12884"/>
              </p:ext>
            </p:extLst>
          </p:nvPr>
        </p:nvGraphicFramePr>
        <p:xfrm>
          <a:off x="5969588" y="2812773"/>
          <a:ext cx="4732740" cy="3680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3A5E53-7041-4F2E-B349-D44F06C4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</p:spTree>
    <p:extLst>
      <p:ext uri="{BB962C8B-B14F-4D97-AF65-F5344CB8AC3E}">
        <p14:creationId xmlns:p14="http://schemas.microsoft.com/office/powerpoint/2010/main" val="374863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3E786-6735-4FEF-A0A4-E6BF32D7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822"/>
            <a:ext cx="3853070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Carbon Footprint more than just Distribution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8F4644-68E9-400B-9C23-6D8D476021F7}"/>
              </a:ext>
            </a:extLst>
          </p:cNvPr>
          <p:cNvSpPr txBox="1"/>
          <p:nvPr/>
        </p:nvSpPr>
        <p:spPr>
          <a:xfrm>
            <a:off x="535116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Analysis based on manufacture of pulp, conversion to packaging and onward distribution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Distribution to Europe accounts for approximately 5% of total carbon footprint for an Earthcycle package (road-ocean-road)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Inbound (road) logistics of virgin pulp from 350km is also 5% of total carbon footprint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Comparisons to our competitor, with manufacturing in Holland, needs to consider transport of virgin pulp from over 2,000 kms away, their energy and their production technology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40B0A84A-0676-40F5-8B49-08ED5013C04E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18424" y="2703443"/>
          <a:ext cx="4732740" cy="378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5" name="Chart 14">
                <a:extLst>
                  <a:ext uri="{FF2B5EF4-FFF2-40B4-BE49-F238E27FC236}">
                    <a16:creationId xmlns:a16="http://schemas.microsoft.com/office/drawing/2014/main" id="{1F1607C7-8349-49F8-9F04-97664B71064C}"/>
                  </a:ext>
                </a:extLst>
              </p:cNvPr>
              <p:cNvGraphicFramePr/>
              <p:nvPr/>
            </p:nvGraphicFramePr>
            <p:xfrm>
              <a:off x="397565" y="2819566"/>
              <a:ext cx="11449877" cy="353153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15" name="Chart 14">
                <a:extLst>
                  <a:ext uri="{FF2B5EF4-FFF2-40B4-BE49-F238E27FC236}">
                    <a16:creationId xmlns:a16="http://schemas.microsoft.com/office/drawing/2014/main" id="{1F1607C7-8349-49F8-9F04-97664B71064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7565" y="2819566"/>
                <a:ext cx="11449877" cy="3531537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C4AE17F7-9DB6-441B-A105-BEE409969803}"/>
              </a:ext>
            </a:extLst>
          </p:cNvPr>
          <p:cNvSpPr txBox="1"/>
          <p:nvPr/>
        </p:nvSpPr>
        <p:spPr>
          <a:xfrm>
            <a:off x="79512" y="6408208"/>
            <a:ext cx="20120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Source: Anthesis Consultancy,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E9D22E-1BB7-4BDA-A17A-723571616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Private and Confidential</a:t>
            </a:r>
          </a:p>
        </p:txBody>
      </p:sp>
    </p:spTree>
    <p:extLst>
      <p:ext uri="{BB962C8B-B14F-4D97-AF65-F5344CB8AC3E}">
        <p14:creationId xmlns:p14="http://schemas.microsoft.com/office/powerpoint/2010/main" val="755321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229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60% Renewable Energy now, 80% by 2025</vt:lpstr>
      <vt:lpstr>Carbon Footprint more than just Distribution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Boase</dc:creator>
  <cp:lastModifiedBy>Shannon Boase</cp:lastModifiedBy>
  <cp:revision>64</cp:revision>
  <cp:lastPrinted>2022-04-21T02:25:05Z</cp:lastPrinted>
  <dcterms:created xsi:type="dcterms:W3CDTF">2022-04-10T23:22:06Z</dcterms:created>
  <dcterms:modified xsi:type="dcterms:W3CDTF">2023-09-15T17:34:44Z</dcterms:modified>
</cp:coreProperties>
</file>